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52" r:id="rId2"/>
    <p:sldId id="261" r:id="rId3"/>
    <p:sldId id="262" r:id="rId4"/>
    <p:sldId id="264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5"/>
    <p:restoredTop sz="94694"/>
  </p:normalViewPr>
  <p:slideViewPr>
    <p:cSldViewPr snapToGrid="0">
      <p:cViewPr varScale="1">
        <p:scale>
          <a:sx n="107" d="100"/>
          <a:sy n="107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FFA Silvana 625" userId="0fc4aa29-ed03-4aed-b821-24be7e27b2ee" providerId="ADAL" clId="{ECBAE608-5E57-488C-9282-A7877E5BC0B9}"/>
    <pc:docChg chg="undo custSel modSld">
      <pc:chgData name="GRIFFA Silvana 625" userId="0fc4aa29-ed03-4aed-b821-24be7e27b2ee" providerId="ADAL" clId="{ECBAE608-5E57-488C-9282-A7877E5BC0B9}" dt="2023-11-28T10:11:31" v="47" actId="20577"/>
      <pc:docMkLst>
        <pc:docMk/>
      </pc:docMkLst>
      <pc:sldChg chg="modSp mod">
        <pc:chgData name="GRIFFA Silvana 625" userId="0fc4aa29-ed03-4aed-b821-24be7e27b2ee" providerId="ADAL" clId="{ECBAE608-5E57-488C-9282-A7877E5BC0B9}" dt="2023-11-28T10:11:26.708" v="46" actId="20577"/>
        <pc:sldMkLst>
          <pc:docMk/>
          <pc:sldMk cId="1781006166" sldId="262"/>
        </pc:sldMkLst>
        <pc:spChg chg="mod">
          <ac:chgData name="GRIFFA Silvana 625" userId="0fc4aa29-ed03-4aed-b821-24be7e27b2ee" providerId="ADAL" clId="{ECBAE608-5E57-488C-9282-A7877E5BC0B9}" dt="2023-11-28T10:11:26.708" v="46" actId="20577"/>
          <ac:spMkLst>
            <pc:docMk/>
            <pc:sldMk cId="1781006166" sldId="262"/>
            <ac:spMk id="9" creationId="{D779D6CC-EDA7-13FC-32B1-F13C7CB62986}"/>
          </ac:spMkLst>
        </pc:spChg>
      </pc:sldChg>
      <pc:sldChg chg="addSp delSp modSp mod">
        <pc:chgData name="GRIFFA Silvana 625" userId="0fc4aa29-ed03-4aed-b821-24be7e27b2ee" providerId="ADAL" clId="{ECBAE608-5E57-488C-9282-A7877E5BC0B9}" dt="2023-11-28T10:11:31" v="47" actId="20577"/>
        <pc:sldMkLst>
          <pc:docMk/>
          <pc:sldMk cId="3755711094" sldId="264"/>
        </pc:sldMkLst>
        <pc:spChg chg="mod">
          <ac:chgData name="GRIFFA Silvana 625" userId="0fc4aa29-ed03-4aed-b821-24be7e27b2ee" providerId="ADAL" clId="{ECBAE608-5E57-488C-9282-A7877E5BC0B9}" dt="2023-11-28T10:11:31" v="47" actId="20577"/>
          <ac:spMkLst>
            <pc:docMk/>
            <pc:sldMk cId="3755711094" sldId="264"/>
            <ac:spMk id="7" creationId="{E9828956-D5D6-7B9E-8F93-C6430DC79309}"/>
          </ac:spMkLst>
        </pc:spChg>
        <pc:spChg chg="add del mod ord">
          <ac:chgData name="GRIFFA Silvana 625" userId="0fc4aa29-ed03-4aed-b821-24be7e27b2ee" providerId="ADAL" clId="{ECBAE608-5E57-488C-9282-A7877E5BC0B9}" dt="2023-11-28T10:00:13.263" v="8" actId="1076"/>
          <ac:spMkLst>
            <pc:docMk/>
            <pc:sldMk cId="3755711094" sldId="264"/>
            <ac:spMk id="22" creationId="{3CE2C256-4497-16F8-5ECE-047621CFAEE3}"/>
          </ac:spMkLst>
        </pc:spChg>
        <pc:spChg chg="mod">
          <ac:chgData name="GRIFFA Silvana 625" userId="0fc4aa29-ed03-4aed-b821-24be7e27b2ee" providerId="ADAL" clId="{ECBAE608-5E57-488C-9282-A7877E5BC0B9}" dt="2023-11-28T10:01:08.624" v="11" actId="1076"/>
          <ac:spMkLst>
            <pc:docMk/>
            <pc:sldMk cId="3755711094" sldId="264"/>
            <ac:spMk id="32" creationId="{821CE074-D472-66AB-E37E-5681CADC4510}"/>
          </ac:spMkLst>
        </pc:spChg>
        <pc:spChg chg="mod">
          <ac:chgData name="GRIFFA Silvana 625" userId="0fc4aa29-ed03-4aed-b821-24be7e27b2ee" providerId="ADAL" clId="{ECBAE608-5E57-488C-9282-A7877E5BC0B9}" dt="2023-11-28T10:01:08.624" v="11" actId="1076"/>
          <ac:spMkLst>
            <pc:docMk/>
            <pc:sldMk cId="3755711094" sldId="264"/>
            <ac:spMk id="34" creationId="{07A68E34-30FF-3F24-A549-C8B48B20041D}"/>
          </ac:spMkLst>
        </pc:spChg>
        <pc:grpChg chg="mod">
          <ac:chgData name="GRIFFA Silvana 625" userId="0fc4aa29-ed03-4aed-b821-24be7e27b2ee" providerId="ADAL" clId="{ECBAE608-5E57-488C-9282-A7877E5BC0B9}" dt="2023-11-28T10:00:49.227" v="9" actId="1076"/>
          <ac:grpSpMkLst>
            <pc:docMk/>
            <pc:sldMk cId="3755711094" sldId="264"/>
            <ac:grpSpMk id="35" creationId="{7F424640-62FD-72C1-DC85-EF2B7FFD282C}"/>
          </ac:grpSpMkLst>
        </pc:grpChg>
        <pc:cxnChg chg="mod">
          <ac:chgData name="GRIFFA Silvana 625" userId="0fc4aa29-ed03-4aed-b821-24be7e27b2ee" providerId="ADAL" clId="{ECBAE608-5E57-488C-9282-A7877E5BC0B9}" dt="2023-11-28T10:01:08.624" v="11" actId="1076"/>
          <ac:cxnSpMkLst>
            <pc:docMk/>
            <pc:sldMk cId="3755711094" sldId="264"/>
            <ac:cxnSpMk id="33" creationId="{08C47B3A-F7CC-6859-8DFE-2181E8932BE8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A495624-7A5B-6203-D930-85CDDEF790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E6E760E-38BF-8E7C-4824-6FCD6E7765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80D95-BE25-FC40-9404-BE9A212DC583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5FBCCB-533A-DB1F-9D18-5183CBEDB8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96D42B-BA68-7F09-7863-B8B663E154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E1A2-E5F1-014C-A81F-62762A6617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015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EADA0-1BF1-0C41-9B8B-94DE54610B2F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747B5-8777-E647-BE42-9C7D54B5CD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3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747B5-8777-E647-BE42-9C7D54B5CDF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69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747B5-8777-E647-BE42-9C7D54B5CDF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3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>
            <a:extLst>
              <a:ext uri="{FF2B5EF4-FFF2-40B4-BE49-F238E27FC236}">
                <a16:creationId xmlns:a16="http://schemas.microsoft.com/office/drawing/2014/main" id="{EFE59C82-068A-B48A-2524-9DB2F4718E9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406835-4DCF-6FE1-6EA8-97AA6DFF7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AA1102-BE5F-93E7-9BA5-DFD099C17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A81552-E6C2-92F6-CAC0-809805ED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53E5-B982-4B49-839C-10F238413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56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8D1AB-5C78-9469-EBF1-84DA4724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D53973-FBA8-AC26-5473-79E3A74AF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09481F-1B1D-288D-B064-05AB4F01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53E5-B982-4B49-839C-10F238413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44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CF89FB8-368B-89F1-1AC0-4A572D498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EB81BC-B53A-AF27-1EA3-5E0FBA70B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CD124E-477D-5FED-9628-18EEFBEA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53E5-B982-4B49-839C-10F238413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89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0F5AF7-149D-7782-6E68-E0B5EF58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5970A2-0F31-793D-9286-9DA622E5E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485A7D-0C16-9CE8-AFA3-A503E5D6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2960" y="6311900"/>
            <a:ext cx="2743200" cy="365125"/>
          </a:xfrm>
        </p:spPr>
        <p:txBody>
          <a:bodyPr/>
          <a:lstStyle/>
          <a:p>
            <a:fld id="{F97453E5-B982-4B49-839C-10F238413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60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7737D4-6912-9026-4E48-E9361A5D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B0468E-CEF3-9E60-C5A9-0BBEF1995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B78680-8A98-CCF2-E2D8-97369894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53E5-B982-4B49-839C-10F238413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8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85D26-C960-2C26-898C-1896F648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2385BC-C759-55F7-365F-6D4C9228A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94BA7C-DF78-5234-B383-93B860CFF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F1B93D-2F8F-53DF-CE54-DFD10429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53E5-B982-4B49-839C-10F238413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4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9878F-5848-44AE-3892-565A158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3B8354-CCC2-2DF0-8E91-66A8D14A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7701DB-76C8-7712-CED1-056505F7B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60DF604-5784-EB1C-A5BD-039167E3A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FFE888A-E84B-0D47-BFC9-6B5519E3F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74A1F23-DE02-9F63-625B-C820F292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25779D9-BE4C-0D1E-8600-194520BD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53E5-B982-4B49-839C-10F238413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12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3343F-F7B5-F1AD-7357-797749B3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1A5270-60C7-9145-3483-09202EC5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53E5-B982-4B49-839C-10F238413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03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5B4BED-1801-2437-AD42-855F2A0F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53E5-B982-4B49-839C-10F238413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91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58992-8F47-8CF7-EFE5-CEDBE15F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500B02-688F-6C8E-4685-0BD425B5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6CC98B-50DF-9F14-AA75-3C0AC3A9D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3C233F-BCEF-9B96-AFAB-32CC4E08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53E5-B982-4B49-839C-10F238413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99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4E1769-BB9C-7F88-5AD4-9DA6264D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FBFC6BC-AB3C-E050-D73A-36E39ED95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33FA28-F754-C747-1339-80C94DD74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48E17A-82B2-42A1-CACE-BE317CD0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53E5-B982-4B49-839C-10F238413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82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6AAF70E-035F-F631-C71B-BD63E6B9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89998D-C0AF-4335-0E88-176BDE9D2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ACEA68-1C96-C339-61DF-71435A465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103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53E5-B982-4B49-839C-10F238413C7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4E1DFB27-438C-BE35-C975-8DCFDA49D71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7857" y="6292645"/>
            <a:ext cx="3444240" cy="4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DC59C0B-DE53-DA68-E9BF-BA3F0580DA7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025" y="6322388"/>
            <a:ext cx="1046303" cy="39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4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2E2174-F006-8870-E961-765CD7120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253" y="1359567"/>
            <a:ext cx="9144000" cy="1524753"/>
          </a:xfrm>
        </p:spPr>
        <p:txBody>
          <a:bodyPr>
            <a:normAutofit fontScale="90000"/>
          </a:bodyPr>
          <a:lstStyle/>
          <a:p>
            <a:r>
              <a:rPr lang="it-IT" dirty="0"/>
              <a:t>MUDE open</a:t>
            </a:r>
            <a:br>
              <a:rPr lang="it-IT" dirty="0"/>
            </a:br>
            <a:r>
              <a:rPr lang="it-IT" dirty="0"/>
              <a:t>Rubrica soggetti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5A6888-62B0-9C1C-408F-30E6743EA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0158" y="3145800"/>
            <a:ext cx="7400261" cy="1655762"/>
          </a:xfrm>
        </p:spPr>
        <p:txBody>
          <a:bodyPr/>
          <a:lstStyle/>
          <a:p>
            <a:r>
              <a:rPr lang="it-IT" dirty="0"/>
              <a:t>Istruzioni operative per la gestione della Rubrica soggetti</a:t>
            </a:r>
          </a:p>
        </p:txBody>
      </p:sp>
    </p:spTree>
    <p:extLst>
      <p:ext uri="{BB962C8B-B14F-4D97-AF65-F5344CB8AC3E}">
        <p14:creationId xmlns:p14="http://schemas.microsoft.com/office/powerpoint/2010/main" val="154996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tangolo 60">
            <a:extLst>
              <a:ext uri="{FF2B5EF4-FFF2-40B4-BE49-F238E27FC236}">
                <a16:creationId xmlns:a16="http://schemas.microsoft.com/office/drawing/2014/main" id="{9E8C9F54-DD2C-A27B-3412-F69A7B0FB675}"/>
              </a:ext>
            </a:extLst>
          </p:cNvPr>
          <p:cNvSpPr/>
          <p:nvPr/>
        </p:nvSpPr>
        <p:spPr>
          <a:xfrm>
            <a:off x="1720750" y="1030305"/>
            <a:ext cx="6695334" cy="40240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1000">
                <a:solidFill>
                  <a:srgbClr val="C00000"/>
                </a:solidFill>
              </a:rPr>
              <a:t>MENU SECONDARIO / CONTESTO</a:t>
            </a:r>
          </a:p>
          <a:p>
            <a:r>
              <a:rPr lang="it-IT" sz="1000" b="1" kern="0">
                <a:solidFill>
                  <a:srgbClr val="4472C4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Persona fisica - </a:t>
            </a:r>
            <a: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Persona giuridica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61F394C4-20F0-9A88-C4A1-043B1E85F363}"/>
              </a:ext>
            </a:extLst>
          </p:cNvPr>
          <p:cNvSpPr/>
          <p:nvPr/>
        </p:nvSpPr>
        <p:spPr>
          <a:xfrm>
            <a:off x="8502716" y="1030305"/>
            <a:ext cx="3194913" cy="51665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1000" dirty="0">
                <a:solidFill>
                  <a:srgbClr val="C00000"/>
                </a:solidFill>
              </a:rPr>
              <a:t>DESCRIZIONE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La </a:t>
            </a:r>
            <a:r>
              <a:rPr lang="it-IT" sz="1100" b="1" dirty="0">
                <a:solidFill>
                  <a:schemeClr val="tx1"/>
                </a:solidFill>
              </a:rPr>
              <a:t>Rubrica soggetti </a:t>
            </a:r>
            <a:r>
              <a:rPr lang="it-IT" sz="1100" dirty="0">
                <a:solidFill>
                  <a:schemeClr val="tx1"/>
                </a:solidFill>
              </a:rPr>
              <a:t>consente di realizzare un’anagrafica dei soggetti abitualmente utilizzati dal soggetto accreditato, al fine di richiamarne i dati nelle istanze da compilare.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Si possono anche inserire i soggetti non ancora presenti nella </a:t>
            </a:r>
            <a:r>
              <a:rPr lang="it-IT" sz="1100" b="1" dirty="0">
                <a:solidFill>
                  <a:schemeClr val="tx1"/>
                </a:solidFill>
              </a:rPr>
              <a:t>Rubrica soggetti </a:t>
            </a:r>
            <a:r>
              <a:rPr lang="it-IT" sz="1100" dirty="0">
                <a:solidFill>
                  <a:schemeClr val="tx1"/>
                </a:solidFill>
              </a:rPr>
              <a:t>direttamente in fase di compilazione delle istanze.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I soggetti sono clienti, collaboratori, altri professionisti, imprese che è necessario richiamare nelle istanze in aderenza a obblighi normativi.</a:t>
            </a:r>
          </a:p>
          <a:p>
            <a:pPr marR="0"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Un soggetto può essere </a:t>
            </a:r>
            <a:r>
              <a:rPr lang="it-IT" sz="1100" dirty="0">
                <a:solidFill>
                  <a:srgbClr val="0070C0"/>
                </a:solidFill>
              </a:rPr>
              <a:t>Persona fisica </a:t>
            </a:r>
            <a:r>
              <a:rPr lang="it-IT" sz="1100" dirty="0">
                <a:solidFill>
                  <a:schemeClr val="tx1"/>
                </a:solidFill>
              </a:rPr>
              <a:t>o </a:t>
            </a:r>
            <a:r>
              <a:rPr lang="it-IT" sz="1100" dirty="0">
                <a:solidFill>
                  <a:srgbClr val="0070C0"/>
                </a:solidFill>
              </a:rPr>
              <a:t>Persona giuridica</a:t>
            </a:r>
            <a:r>
              <a:rPr lang="it-IT" sz="1100" dirty="0">
                <a:solidFill>
                  <a:schemeClr val="tx1"/>
                </a:solidFill>
              </a:rPr>
              <a:t>, selezionabile dal menù orizzontale posto sotto l’intestazione; 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Un soggetto, persona fisica o giuridica, può essere anche classificato nel gruppo dei «clienti», dei «professionisti» o delle «imprese» e pertanto appartenere a una o più tipologie di appartenenza; la tipologia può essere assegnata sia in fase di creazione del soggetto che in fase di modifica.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L’assegnazione della categoria non è obbligatoria, ma  facilita la ricerca, perché il soggetto che è stato associato a una o più categorie può essere ricercato anche in base alla categoria</a:t>
            </a: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6CF42B7C-3D8C-D70B-89AB-A943A5F35587}"/>
              </a:ext>
            </a:extLst>
          </p:cNvPr>
          <p:cNvSpPr/>
          <p:nvPr/>
        </p:nvSpPr>
        <p:spPr>
          <a:xfrm>
            <a:off x="271789" y="1041786"/>
            <a:ext cx="1389742" cy="51665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1000">
                <a:solidFill>
                  <a:srgbClr val="C00000"/>
                </a:solidFill>
              </a:rPr>
              <a:t>GERARCHIA FUNZIONI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Dati personali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Rubrica Soggetti</a:t>
            </a:r>
          </a:p>
          <a:p>
            <a:pPr marL="142875" lvl="1">
              <a:spcBef>
                <a:spcPts val="600"/>
              </a:spcBef>
            </a:pPr>
            <a:r>
              <a:rPr lang="it-IT" sz="900" b="1" kern="0">
                <a:solidFill>
                  <a:srgbClr val="C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Persona fisica</a:t>
            </a:r>
          </a:p>
          <a:p>
            <a:pPr marL="142875" lvl="1">
              <a:spcBef>
                <a:spcPts val="600"/>
              </a:spcBef>
            </a:pPr>
            <a:r>
              <a:rPr lang="it-IT" sz="900" b="1" kern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Persona giuridica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Nuovo fascicolo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Gestione fascicoli, istanze, pratiche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Notifiche</a:t>
            </a: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b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endParaRPr lang="it-IT" sz="1000"/>
          </a:p>
          <a:p>
            <a:endParaRPr lang="it-IT" sz="1000">
              <a:solidFill>
                <a:schemeClr val="tx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2728B58-AAEC-B97B-54C3-919B3A88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750" y="333064"/>
            <a:ext cx="9976879" cy="549275"/>
          </a:xfrm>
        </p:spPr>
        <p:txBody>
          <a:bodyPr>
            <a:normAutofit/>
          </a:bodyPr>
          <a:lstStyle/>
          <a:p>
            <a:r>
              <a:rPr lang="it-IT" sz="2400">
                <a:solidFill>
                  <a:srgbClr val="C00000"/>
                </a:solidFill>
              </a:rPr>
              <a:t>Rubrica soggetti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546AA86-40C4-5666-4ED0-E3A249144E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750" y="1575255"/>
            <a:ext cx="6634840" cy="4621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35AD6F5-5965-F3D4-423C-DBF94DD0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53E5-B982-4B49-839C-10F238413C7D}" type="slidenum">
              <a:rPr lang="it-IT" smtClean="0"/>
              <a:t>2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51CB9AC-A16C-53F1-B3A5-664918D13BCA}"/>
              </a:ext>
            </a:extLst>
          </p:cNvPr>
          <p:cNvSpPr/>
          <p:nvPr/>
        </p:nvSpPr>
        <p:spPr>
          <a:xfrm>
            <a:off x="2441111" y="3062235"/>
            <a:ext cx="2821527" cy="42786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it-IT" sz="1100" dirty="0">
                <a:solidFill>
                  <a:schemeClr val="tx1"/>
                </a:solidFill>
              </a:rPr>
              <a:t>Selezionare </a:t>
            </a:r>
            <a:r>
              <a:rPr lang="it-IT" sz="1100" dirty="0">
                <a:solidFill>
                  <a:srgbClr val="0070C0"/>
                </a:solidFill>
              </a:rPr>
              <a:t>Persona fisica </a:t>
            </a:r>
            <a:r>
              <a:rPr lang="it-IT" sz="1100" dirty="0">
                <a:solidFill>
                  <a:schemeClr val="tx1"/>
                </a:solidFill>
              </a:rPr>
              <a:t>o </a:t>
            </a:r>
            <a:r>
              <a:rPr lang="it-IT" sz="1100" dirty="0">
                <a:solidFill>
                  <a:srgbClr val="0070C0"/>
                </a:solidFill>
              </a:rPr>
              <a:t>Persona giuridica</a:t>
            </a:r>
            <a:endParaRPr lang="it-IT" dirty="0">
              <a:solidFill>
                <a:srgbClr val="0070C0"/>
              </a:solidFill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81632EC-67D4-C6C1-FEB9-D802136F2FA0}"/>
              </a:ext>
            </a:extLst>
          </p:cNvPr>
          <p:cNvCxnSpPr>
            <a:cxnSpLocks/>
            <a:endCxn id="5" idx="4"/>
          </p:cNvCxnSpPr>
          <p:nvPr/>
        </p:nvCxnSpPr>
        <p:spPr>
          <a:xfrm flipV="1">
            <a:off x="3699952" y="2683889"/>
            <a:ext cx="1" cy="345605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Ovale 4">
            <a:extLst>
              <a:ext uri="{FF2B5EF4-FFF2-40B4-BE49-F238E27FC236}">
                <a16:creationId xmlns:a16="http://schemas.microsoft.com/office/drawing/2014/main" id="{F61AE217-B5F9-27CE-7C98-E4F39638F072}"/>
              </a:ext>
            </a:extLst>
          </p:cNvPr>
          <p:cNvSpPr/>
          <p:nvPr/>
        </p:nvSpPr>
        <p:spPr>
          <a:xfrm>
            <a:off x="3274472" y="2305543"/>
            <a:ext cx="850961" cy="378346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endParaRPr lang="it-IT" sz="1100" dirty="0">
              <a:solidFill>
                <a:schemeClr val="tx1"/>
              </a:solidFill>
            </a:endParaRP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A739A19-FFEA-ED35-E709-28F73B0C27B4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4632959" y="2683889"/>
            <a:ext cx="1" cy="329202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e 16">
            <a:extLst>
              <a:ext uri="{FF2B5EF4-FFF2-40B4-BE49-F238E27FC236}">
                <a16:creationId xmlns:a16="http://schemas.microsoft.com/office/drawing/2014/main" id="{ADAFEA83-D642-DE26-7736-DEECE1A5E3D0}"/>
              </a:ext>
            </a:extLst>
          </p:cNvPr>
          <p:cNvSpPr/>
          <p:nvPr/>
        </p:nvSpPr>
        <p:spPr>
          <a:xfrm>
            <a:off x="4207479" y="2305543"/>
            <a:ext cx="850961" cy="378346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B29678F-6795-D615-CA3F-058FB23D3C00}"/>
              </a:ext>
            </a:extLst>
          </p:cNvPr>
          <p:cNvSpPr/>
          <p:nvPr/>
        </p:nvSpPr>
        <p:spPr>
          <a:xfrm>
            <a:off x="2441111" y="4382308"/>
            <a:ext cx="2821527" cy="42786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it-IT" sz="1100" dirty="0">
                <a:solidFill>
                  <a:schemeClr val="tx1"/>
                </a:solidFill>
              </a:rPr>
              <a:t>Etichettatura dei soggetti</a:t>
            </a:r>
            <a:endParaRPr lang="it-IT" dirty="0">
              <a:solidFill>
                <a:srgbClr val="0070C0"/>
              </a:solidFill>
            </a:endParaRP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1E134BF4-8B4F-5A35-8C52-95A1A31D3E8F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3699952" y="4003962"/>
            <a:ext cx="466504" cy="345605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Ovale 25">
            <a:extLst>
              <a:ext uri="{FF2B5EF4-FFF2-40B4-BE49-F238E27FC236}">
                <a16:creationId xmlns:a16="http://schemas.microsoft.com/office/drawing/2014/main" id="{3F56ED10-59E8-ADD3-4C2A-156AFCEF6DD5}"/>
              </a:ext>
            </a:extLst>
          </p:cNvPr>
          <p:cNvSpPr/>
          <p:nvPr/>
        </p:nvSpPr>
        <p:spPr>
          <a:xfrm>
            <a:off x="3274472" y="3625616"/>
            <a:ext cx="1783968" cy="378346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endParaRPr lang="it-IT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6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F08391AE-571F-1C1B-498B-FD225F609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021" y="1580673"/>
            <a:ext cx="5752785" cy="45491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04AF83A-1CE5-886C-725F-8F1937C3C1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940" y="1534857"/>
            <a:ext cx="3929144" cy="4662046"/>
          </a:xfrm>
          <a:prstGeom prst="rect">
            <a:avLst/>
          </a:prstGeom>
          <a:ln w="6350">
            <a:noFill/>
          </a:ln>
          <a:effectLst/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33F19549-6FA0-7508-EC66-C2AD87AD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750" y="333064"/>
            <a:ext cx="9976879" cy="549275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Inserimento di un nuovo soggetto - Persona fisica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779D6CC-EDA7-13FC-32B1-F13C7CB62986}"/>
              </a:ext>
            </a:extLst>
          </p:cNvPr>
          <p:cNvSpPr/>
          <p:nvPr/>
        </p:nvSpPr>
        <p:spPr>
          <a:xfrm>
            <a:off x="8502716" y="1030305"/>
            <a:ext cx="3194913" cy="51665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1000" dirty="0">
                <a:solidFill>
                  <a:srgbClr val="C00000"/>
                </a:solidFill>
              </a:rPr>
              <a:t>DESCRIZIONE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L’inserimento di una persona fisica avviene selezionando </a:t>
            </a:r>
            <a:r>
              <a:rPr lang="it-IT" sz="1600" dirty="0">
                <a:solidFill>
                  <a:srgbClr val="0070C0"/>
                </a:solidFill>
              </a:rPr>
              <a:t>+</a:t>
            </a:r>
            <a:r>
              <a:rPr lang="it-IT" sz="1600" dirty="0">
                <a:solidFill>
                  <a:schemeClr val="bg1"/>
                </a:solidFill>
              </a:rPr>
              <a:t>*</a:t>
            </a:r>
            <a:r>
              <a:rPr lang="it-IT" sz="1100" dirty="0">
                <a:solidFill>
                  <a:srgbClr val="0070C0"/>
                </a:solidFill>
              </a:rPr>
              <a:t>AGGIUNGI NUOVA PERSONA FISICA 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Si apre in sovrapposizione una nuova finestra pop-up su sfondo bianco per l’input dei dati del soggetto. I campi obbligatori sono indicati con un asterisco; al salvataggio i campi obbligatori non compilati sono evidenziati con una cornice rossa.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È necessario inserire  almeno un indirizzo per eventuali comunicazioni tramite posta ordinaria, che può essere di residenza, domicilio o studio professionale.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Eventuali altre informazioni potranno diventare obbligatorie in relazione al ruolo che il soggetto assumerà nelle istanze e verranno pertanto richieste, durante la compilazione  dell’istanza,  se necessarie in relazione al ruolo.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Ad esempio per i ruoli tecnici è richiesto l’inserimento della PEC e per i professionisti l’indicazione dei dati dell’albo di appartenenza, a meno che non si dichiari che non è necessaria l’iscrizione.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E’ presente anche una sezione «Inserimento dati del rappresentante» da utilizzarsi esclusivamente nel caso in cui la persona fisica che si sta inserendo in Rubrica abbia un legale rappresentante, compilando tutti i dati richiesti. </a:t>
            </a:r>
          </a:p>
          <a:p>
            <a:pPr>
              <a:spcBef>
                <a:spcPts val="600"/>
              </a:spcBef>
            </a:pP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2E4F75F-B1E9-7348-CDEB-CBDC5D65FE05}"/>
              </a:ext>
            </a:extLst>
          </p:cNvPr>
          <p:cNvSpPr/>
          <p:nvPr/>
        </p:nvSpPr>
        <p:spPr>
          <a:xfrm>
            <a:off x="1720750" y="1030305"/>
            <a:ext cx="6695334" cy="40240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1000" dirty="0">
                <a:solidFill>
                  <a:srgbClr val="C00000"/>
                </a:solidFill>
              </a:rPr>
              <a:t>MENU SECONDARIO / CONTESTO</a:t>
            </a:r>
          </a:p>
          <a:p>
            <a:r>
              <a:rPr lang="it-IT" sz="1000" b="1" kern="0" dirty="0">
                <a:solidFill>
                  <a:srgbClr val="4472C4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Persona fisica</a:t>
            </a:r>
            <a:endParaRPr lang="it-IT" sz="1000" b="1" kern="0" dirty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1AB6C95-473C-8D64-FC00-631EB83CA16C}"/>
              </a:ext>
            </a:extLst>
          </p:cNvPr>
          <p:cNvSpPr/>
          <p:nvPr/>
        </p:nvSpPr>
        <p:spPr>
          <a:xfrm>
            <a:off x="271789" y="1041786"/>
            <a:ext cx="1389742" cy="51665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1000">
                <a:solidFill>
                  <a:srgbClr val="C00000"/>
                </a:solidFill>
              </a:rPr>
              <a:t>GERARCHIA FUNZIONI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Dati personali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Rubrica Soggetti</a:t>
            </a:r>
          </a:p>
          <a:p>
            <a:pPr marL="142875" lvl="1">
              <a:spcBef>
                <a:spcPts val="600"/>
              </a:spcBef>
            </a:pPr>
            <a:r>
              <a:rPr lang="it-IT" sz="900" b="1" kern="0">
                <a:solidFill>
                  <a:srgbClr val="C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Persona fisica</a:t>
            </a:r>
          </a:p>
          <a:p>
            <a:pPr marL="142875" lvl="1">
              <a:spcBef>
                <a:spcPts val="600"/>
              </a:spcBef>
            </a:pPr>
            <a:r>
              <a:rPr lang="it-IT" sz="9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Persona giuridica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Nuovo fascicolo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Gestione fascicoli, istanze, pratiche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Notifiche</a:t>
            </a: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b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endParaRPr lang="it-IT" sz="1000"/>
          </a:p>
          <a:p>
            <a:endParaRPr lang="it-IT" sz="1000">
              <a:solidFill>
                <a:schemeClr val="tx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D6CCAA-05AD-4AA2-28E3-7DF2DE56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53E5-B982-4B49-839C-10F238413C7D}" type="slidenum">
              <a:rPr lang="it-IT" smtClean="0"/>
              <a:t>3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A2C4016-49B3-CD2A-A710-F700F4E03FD3}"/>
              </a:ext>
            </a:extLst>
          </p:cNvPr>
          <p:cNvSpPr/>
          <p:nvPr/>
        </p:nvSpPr>
        <p:spPr>
          <a:xfrm>
            <a:off x="1791914" y="5174177"/>
            <a:ext cx="1631159" cy="42786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it-IT" sz="1100" dirty="0">
                <a:solidFill>
                  <a:schemeClr val="tx1"/>
                </a:solidFill>
              </a:rPr>
              <a:t>Inserimento di un nuovo soggetto persona fisica</a:t>
            </a:r>
            <a:endParaRPr lang="it-IT" dirty="0">
              <a:solidFill>
                <a:srgbClr val="0070C0"/>
              </a:solidFill>
            </a:endParaRP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229BB7A7-FA35-1902-77A6-0C8612BC1D6C}"/>
              </a:ext>
            </a:extLst>
          </p:cNvPr>
          <p:cNvCxnSpPr>
            <a:cxnSpLocks/>
            <a:stCxn id="2" idx="0"/>
            <a:endCxn id="8" idx="4"/>
          </p:cNvCxnSpPr>
          <p:nvPr/>
        </p:nvCxnSpPr>
        <p:spPr>
          <a:xfrm flipV="1">
            <a:off x="2607494" y="4929645"/>
            <a:ext cx="133118" cy="244532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8D4464A6-FC31-A26E-D3AB-B5EC11CD3325}"/>
              </a:ext>
            </a:extLst>
          </p:cNvPr>
          <p:cNvSpPr/>
          <p:nvPr/>
        </p:nvSpPr>
        <p:spPr>
          <a:xfrm>
            <a:off x="1781094" y="4551299"/>
            <a:ext cx="1919035" cy="378346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1824036-B0A9-AA39-9C8C-3F01ADCD357D}"/>
              </a:ext>
            </a:extLst>
          </p:cNvPr>
          <p:cNvSpPr/>
          <p:nvPr/>
        </p:nvSpPr>
        <p:spPr>
          <a:xfrm>
            <a:off x="4486940" y="1534857"/>
            <a:ext cx="3929144" cy="2675636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hangingPunct="0"/>
            <a:r>
              <a:rPr lang="it-IT" sz="1200" dirty="0">
                <a:solidFill>
                  <a:srgbClr val="C00000"/>
                </a:solidFill>
              </a:rPr>
              <a:t>Dati del soggetto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5487BD3-4E11-6DDB-C2C1-D55F1FFB734C}"/>
              </a:ext>
            </a:extLst>
          </p:cNvPr>
          <p:cNvSpPr/>
          <p:nvPr/>
        </p:nvSpPr>
        <p:spPr>
          <a:xfrm>
            <a:off x="4486940" y="4210493"/>
            <a:ext cx="3929144" cy="1066834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hangingPunct="0"/>
            <a:r>
              <a:rPr lang="it-IT" sz="1200" dirty="0">
                <a:solidFill>
                  <a:srgbClr val="C00000"/>
                </a:solidFill>
              </a:rPr>
              <a:t>Dati del rappresentante del soggetto</a:t>
            </a:r>
            <a:endParaRPr lang="it-IT" sz="2000" dirty="0">
              <a:solidFill>
                <a:srgbClr val="C00000"/>
              </a:solidFill>
            </a:endParaRP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E5999251-A414-C911-3310-BED89A42E017}"/>
              </a:ext>
            </a:extLst>
          </p:cNvPr>
          <p:cNvCxnSpPr>
            <a:cxnSpLocks/>
          </p:cNvCxnSpPr>
          <p:nvPr/>
        </p:nvCxnSpPr>
        <p:spPr>
          <a:xfrm flipV="1">
            <a:off x="3423073" y="3429000"/>
            <a:ext cx="1063867" cy="1192213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AC65B208-D7D0-68AB-675F-9055981A0CAC}"/>
              </a:ext>
            </a:extLst>
          </p:cNvPr>
          <p:cNvSpPr/>
          <p:nvPr/>
        </p:nvSpPr>
        <p:spPr>
          <a:xfrm>
            <a:off x="4486940" y="5277327"/>
            <a:ext cx="3929144" cy="324713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hangingPunct="0"/>
            <a:r>
              <a:rPr lang="it-IT" sz="1200" dirty="0">
                <a:solidFill>
                  <a:srgbClr val="C00000"/>
                </a:solidFill>
              </a:rPr>
              <a:t>Indirizzo obbligatorio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AC8A50D-985F-317A-9FF8-24FDE9EE87C2}"/>
              </a:ext>
            </a:extLst>
          </p:cNvPr>
          <p:cNvSpPr/>
          <p:nvPr/>
        </p:nvSpPr>
        <p:spPr>
          <a:xfrm>
            <a:off x="4486940" y="5602040"/>
            <a:ext cx="3929144" cy="594863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hangingPunct="0"/>
            <a:r>
              <a:rPr lang="it-IT" sz="1200" dirty="0">
                <a:solidFill>
                  <a:srgbClr val="C00000"/>
                </a:solidFill>
              </a:rPr>
              <a:t>Qualifica professionale (per professionisti)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975BC8F3-7F95-100C-A783-928BB0444B8A}"/>
              </a:ext>
            </a:extLst>
          </p:cNvPr>
          <p:cNvSpPr/>
          <p:nvPr/>
        </p:nvSpPr>
        <p:spPr>
          <a:xfrm>
            <a:off x="1720751" y="2002510"/>
            <a:ext cx="1181938" cy="552496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endParaRPr lang="it-IT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0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338F3FC1-D275-5147-06D6-BAF3B8A53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63" y="1534857"/>
            <a:ext cx="6073146" cy="42928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23143253-76A3-2C77-6A76-D3011550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750" y="333064"/>
            <a:ext cx="9976879" cy="549275"/>
          </a:xfrm>
        </p:spPr>
        <p:txBody>
          <a:bodyPr>
            <a:normAutofit/>
          </a:bodyPr>
          <a:lstStyle/>
          <a:p>
            <a:r>
              <a:rPr lang="it-IT" sz="2400">
                <a:solidFill>
                  <a:srgbClr val="C00000"/>
                </a:solidFill>
              </a:rPr>
              <a:t>Inserisci soggetto giuridico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21A7EA9-CF4E-962A-E4E5-3E1955620FE3}"/>
              </a:ext>
            </a:extLst>
          </p:cNvPr>
          <p:cNvSpPr/>
          <p:nvPr/>
        </p:nvSpPr>
        <p:spPr>
          <a:xfrm>
            <a:off x="1720750" y="1030305"/>
            <a:ext cx="6695334" cy="40240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1000" dirty="0">
                <a:solidFill>
                  <a:srgbClr val="C00000"/>
                </a:solidFill>
              </a:rPr>
              <a:t>MENU SECONDARIO / CONTESTO</a:t>
            </a:r>
          </a:p>
          <a:p>
            <a:r>
              <a:rPr lang="it-IT" sz="1000" b="1" kern="0" dirty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Persona giuridica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9828956-D5D6-7B9E-8F93-C6430DC79309}"/>
              </a:ext>
            </a:extLst>
          </p:cNvPr>
          <p:cNvSpPr/>
          <p:nvPr/>
        </p:nvSpPr>
        <p:spPr>
          <a:xfrm>
            <a:off x="8502716" y="1030305"/>
            <a:ext cx="3194913" cy="51665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800" dirty="0">
                <a:solidFill>
                  <a:srgbClr val="C00000"/>
                </a:solidFill>
              </a:rPr>
              <a:t>DESCRIZIONE</a:t>
            </a:r>
          </a:p>
          <a:p>
            <a:pPr>
              <a:spcBef>
                <a:spcPts val="600"/>
              </a:spcBef>
            </a:pPr>
            <a:r>
              <a:rPr lang="it-IT" sz="1000" dirty="0">
                <a:solidFill>
                  <a:schemeClr val="tx1"/>
                </a:solidFill>
              </a:rPr>
              <a:t>L’inserimento di una persona giuridica avviene selezionando </a:t>
            </a:r>
            <a:r>
              <a:rPr lang="it-IT" sz="1200" dirty="0">
                <a:solidFill>
                  <a:srgbClr val="0070C0"/>
                </a:solidFill>
              </a:rPr>
              <a:t>+</a:t>
            </a:r>
            <a:r>
              <a:rPr lang="it-IT" sz="1000" dirty="0">
                <a:solidFill>
                  <a:schemeClr val="bg1"/>
                </a:solidFill>
              </a:rPr>
              <a:t>*</a:t>
            </a:r>
            <a:r>
              <a:rPr lang="it-IT" sz="1000" dirty="0">
                <a:solidFill>
                  <a:srgbClr val="0070C0"/>
                </a:solidFill>
              </a:rPr>
              <a:t>AGGIUNGI NUOVA PERSONA GIURIDICA</a:t>
            </a:r>
            <a:r>
              <a:rPr lang="it-IT" sz="1000" dirty="0">
                <a:solidFill>
                  <a:schemeClr val="accent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it-IT" sz="1000" dirty="0">
                <a:solidFill>
                  <a:schemeClr val="tx1"/>
                </a:solidFill>
              </a:rPr>
              <a:t>Si apre in sovrapposizione una nuova finestra pop-up su sfondo bianco per l’input dei dati del soggetto. I campi obbligatori </a:t>
            </a:r>
            <a:r>
              <a:rPr lang="it-IT" sz="1000">
                <a:solidFill>
                  <a:schemeClr val="tx1"/>
                </a:solidFill>
              </a:rPr>
              <a:t>sono indicati </a:t>
            </a:r>
            <a:r>
              <a:rPr lang="it-IT" sz="1000" dirty="0">
                <a:solidFill>
                  <a:schemeClr val="tx1"/>
                </a:solidFill>
              </a:rPr>
              <a:t>con un asterisco; al salvataggio i campi obbligatori non compilati sono evidenziati con una cornice rossa.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Per i soggetti giuridici è richiesto l’inserimento delle informazioni relative al rappresentante, che può essere sia una persona fisica che una persona giuridica.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I dati del rappresentante possono essere inseriti ex novo nel momento dell’inserimento della persona giuridica, selezionando «inserisci nuovo soggetto» oppure, se il rappresentante è già presente in Rubrica,  possono essere recuperati ricercando il soggetto   con la funzione </a:t>
            </a:r>
            <a:r>
              <a:rPr lang="it-IT" sz="1100" dirty="0">
                <a:solidFill>
                  <a:srgbClr val="0070C0"/>
                </a:solidFill>
              </a:rPr>
              <a:t>CERCA</a:t>
            </a:r>
            <a:r>
              <a:rPr lang="it-IT" sz="1100" dirty="0">
                <a:solidFill>
                  <a:schemeClr val="accent1"/>
                </a:solidFill>
              </a:rPr>
              <a:t> </a:t>
            </a:r>
            <a:r>
              <a:rPr lang="it-IT" sz="1100" dirty="0">
                <a:solidFill>
                  <a:schemeClr val="tx1"/>
                </a:solidFill>
              </a:rPr>
              <a:t>posta in calce all’Inserimento dati del rappresentante.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In ogni caso occorrerà completare tutte le informazioni richieste che contemplano anche il titolo di rappresentanza.</a:t>
            </a:r>
          </a:p>
          <a:p>
            <a:pPr>
              <a:spcBef>
                <a:spcPts val="600"/>
              </a:spcBef>
            </a:pPr>
            <a:r>
              <a:rPr lang="it-IT" sz="1100" dirty="0">
                <a:solidFill>
                  <a:schemeClr val="tx1"/>
                </a:solidFill>
              </a:rPr>
              <a:t>Si richiama l’attenzione sul fatto che il collegamento tra il soggetto rappresentato e il suo legale rappresentante è presente solo nella rubrica del soggetto rappresentato.  Pertanto accedendo alla rubrica del soggetto rappresentante non ci saranno riferimenti al soggetto rappresentato.</a:t>
            </a:r>
          </a:p>
          <a:p>
            <a:pPr>
              <a:spcBef>
                <a:spcPts val="600"/>
              </a:spcBef>
            </a:pPr>
            <a:endParaRPr lang="it-IT" sz="11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91C4F82-5847-FA82-D30B-7F7E7563A274}"/>
              </a:ext>
            </a:extLst>
          </p:cNvPr>
          <p:cNvSpPr/>
          <p:nvPr/>
        </p:nvSpPr>
        <p:spPr>
          <a:xfrm>
            <a:off x="271789" y="1041786"/>
            <a:ext cx="1389742" cy="51665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1000">
                <a:solidFill>
                  <a:srgbClr val="C00000"/>
                </a:solidFill>
              </a:rPr>
              <a:t>GERARCHIA FUNZIONI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Dati personali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Rubrica Soggetti</a:t>
            </a:r>
          </a:p>
          <a:p>
            <a:pPr marL="142875" lvl="1">
              <a:spcBef>
                <a:spcPts val="600"/>
              </a:spcBef>
            </a:pPr>
            <a:r>
              <a:rPr lang="it-IT" sz="900" b="1" kern="0">
                <a:solidFill>
                  <a:srgbClr val="4472C4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Persona fisica</a:t>
            </a:r>
          </a:p>
          <a:p>
            <a:pPr marL="142875" lvl="1">
              <a:spcBef>
                <a:spcPts val="600"/>
              </a:spcBef>
            </a:pPr>
            <a:r>
              <a:rPr lang="it-IT" sz="900" b="1" kern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Persona giuridica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Nuovo fascicolo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Gestione fascicoli, istanze, pratiche</a:t>
            </a:r>
          </a:p>
          <a:p>
            <a:pPr>
              <a:spcBef>
                <a:spcPts val="600"/>
              </a:spcBef>
            </a:pPr>
            <a: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Notifiche</a:t>
            </a: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endParaRPr lang="it-IT" sz="1000" b="1" kern="0">
              <a:solidFill>
                <a:srgbClr val="4472C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br>
              <a:rPr lang="it-IT" sz="1000" b="1" kern="0">
                <a:solidFill>
                  <a:srgbClr val="4472C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endParaRPr lang="it-IT" sz="1000"/>
          </a:p>
          <a:p>
            <a:endParaRPr lang="it-IT" sz="1000">
              <a:solidFill>
                <a:schemeClr val="tx1"/>
              </a:solidFill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36642102-FEDB-D0CA-6A96-A73679FE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53E5-B982-4B49-839C-10F238413C7D}" type="slidenum">
              <a:rPr lang="it-IT" smtClean="0"/>
              <a:t>4</a:t>
            </a:fld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5178984-58B8-711B-15F8-3BD00B99ECBD}"/>
              </a:ext>
            </a:extLst>
          </p:cNvPr>
          <p:cNvSpPr/>
          <p:nvPr/>
        </p:nvSpPr>
        <p:spPr>
          <a:xfrm>
            <a:off x="1764449" y="5641679"/>
            <a:ext cx="1701765" cy="42786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it-IT" sz="1100" dirty="0">
                <a:solidFill>
                  <a:schemeClr val="tx1"/>
                </a:solidFill>
              </a:rPr>
              <a:t>Inserimento di un nuovo soggetto giuridico</a:t>
            </a:r>
            <a:endParaRPr lang="it-IT" dirty="0">
              <a:solidFill>
                <a:srgbClr val="0070C0"/>
              </a:solidFill>
            </a:endParaRP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61CA6F53-F9B5-CF72-6F9A-A509A1C58738}"/>
              </a:ext>
            </a:extLst>
          </p:cNvPr>
          <p:cNvCxnSpPr>
            <a:cxnSpLocks/>
            <a:stCxn id="15" idx="0"/>
            <a:endCxn id="17" idx="4"/>
          </p:cNvCxnSpPr>
          <p:nvPr/>
        </p:nvCxnSpPr>
        <p:spPr>
          <a:xfrm flipV="1">
            <a:off x="2615332" y="5323143"/>
            <a:ext cx="206339" cy="318536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e 16">
            <a:extLst>
              <a:ext uri="{FF2B5EF4-FFF2-40B4-BE49-F238E27FC236}">
                <a16:creationId xmlns:a16="http://schemas.microsoft.com/office/drawing/2014/main" id="{3E4EEF1A-BA68-0B42-AB86-D8CC59482A33}"/>
              </a:ext>
            </a:extLst>
          </p:cNvPr>
          <p:cNvSpPr/>
          <p:nvPr/>
        </p:nvSpPr>
        <p:spPr>
          <a:xfrm>
            <a:off x="1770106" y="4895280"/>
            <a:ext cx="2103130" cy="427863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5D2238A-31A8-9C40-204F-AB7D0A94D1DB}"/>
              </a:ext>
            </a:extLst>
          </p:cNvPr>
          <p:cNvSpPr/>
          <p:nvPr/>
        </p:nvSpPr>
        <p:spPr>
          <a:xfrm>
            <a:off x="2724171" y="2039107"/>
            <a:ext cx="1181938" cy="552496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endParaRPr lang="it-IT" sz="1100" dirty="0">
              <a:solidFill>
                <a:schemeClr val="tx1"/>
              </a:solidFill>
            </a:endParaRP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7F424640-62FD-72C1-DC85-EF2B7FFD282C}"/>
              </a:ext>
            </a:extLst>
          </p:cNvPr>
          <p:cNvGrpSpPr/>
          <p:nvPr/>
        </p:nvGrpSpPr>
        <p:grpSpPr>
          <a:xfrm>
            <a:off x="3758281" y="1529877"/>
            <a:ext cx="4527612" cy="4417592"/>
            <a:chOff x="4111530" y="671011"/>
            <a:chExt cx="6099279" cy="5065059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E59130F-FCB3-16AF-B089-3FE7B763A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1530" y="671011"/>
              <a:ext cx="5906334" cy="5065059"/>
            </a:xfrm>
            <a:prstGeom prst="rect">
              <a:avLst/>
            </a:prstGeom>
          </p:spPr>
        </p:pic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1172E39D-ACFA-C090-B1CC-3F7902D7ADDD}"/>
                </a:ext>
              </a:extLst>
            </p:cNvPr>
            <p:cNvGrpSpPr/>
            <p:nvPr/>
          </p:nvGrpSpPr>
          <p:grpSpPr>
            <a:xfrm>
              <a:off x="4154212" y="697906"/>
              <a:ext cx="6056597" cy="4700646"/>
              <a:chOff x="-2211311" y="-746545"/>
              <a:chExt cx="6056597" cy="4700646"/>
            </a:xfrm>
          </p:grpSpPr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C8FE130A-B8AB-EAA4-F9DE-BAB98597DA94}"/>
                  </a:ext>
                </a:extLst>
              </p:cNvPr>
              <p:cNvSpPr txBox="1"/>
              <p:nvPr/>
            </p:nvSpPr>
            <p:spPr>
              <a:xfrm>
                <a:off x="-2211311" y="-746545"/>
                <a:ext cx="526187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hangingPunct="0"/>
                <a:r>
                  <a:rPr lang="it-IT" sz="1400" dirty="0">
                    <a:solidFill>
                      <a:srgbClr val="C00000"/>
                    </a:solidFill>
                  </a:rPr>
                  <a:t>Dati della persona giuridica</a:t>
                </a:r>
              </a:p>
            </p:txBody>
          </p:sp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821CE074-D472-66AB-E37E-5681CADC4510}"/>
                  </a:ext>
                </a:extLst>
              </p:cNvPr>
              <p:cNvSpPr/>
              <p:nvPr/>
            </p:nvSpPr>
            <p:spPr>
              <a:xfrm>
                <a:off x="-620257" y="2863693"/>
                <a:ext cx="1701765" cy="5269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hangingPunct="0"/>
                <a:r>
                  <a:rPr lang="it-IT" sz="1100" dirty="0">
                    <a:solidFill>
                      <a:schemeClr val="tx1"/>
                    </a:solidFill>
                  </a:rPr>
                  <a:t>Ricerca rappresentante in rubrica soggetti </a:t>
                </a:r>
                <a:endParaRPr lang="it-IT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3" name="Connettore 1 32">
                <a:extLst>
                  <a:ext uri="{FF2B5EF4-FFF2-40B4-BE49-F238E27FC236}">
                    <a16:creationId xmlns:a16="http://schemas.microsoft.com/office/drawing/2014/main" id="{08C47B3A-F7CC-6859-8DFE-2181E8932B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1464650" y="3124389"/>
                <a:ext cx="816418" cy="315107"/>
              </a:xfrm>
              <a:prstGeom prst="line">
                <a:avLst/>
              </a:prstGeom>
              <a:ln w="158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4" name="Ovale 33">
                <a:extLst>
                  <a:ext uri="{FF2B5EF4-FFF2-40B4-BE49-F238E27FC236}">
                    <a16:creationId xmlns:a16="http://schemas.microsoft.com/office/drawing/2014/main" id="{07A68E34-30FF-3F24-A549-C8B48B20041D}"/>
                  </a:ext>
                </a:extLst>
              </p:cNvPr>
              <p:cNvSpPr/>
              <p:nvPr/>
            </p:nvSpPr>
            <p:spPr>
              <a:xfrm>
                <a:off x="-2032062" y="3228350"/>
                <a:ext cx="595387" cy="427863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hangingPunct="0"/>
                <a:endParaRPr lang="it-IT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AC467653-B6D7-FFEF-5D67-CC3A373C2C81}"/>
                  </a:ext>
                </a:extLst>
              </p:cNvPr>
              <p:cNvSpPr/>
              <p:nvPr/>
            </p:nvSpPr>
            <p:spPr>
              <a:xfrm>
                <a:off x="2143521" y="1769679"/>
                <a:ext cx="1701765" cy="5537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hangingPunct="0"/>
                <a:r>
                  <a:rPr lang="it-IT" sz="1100" dirty="0">
                    <a:solidFill>
                      <a:schemeClr val="tx1"/>
                    </a:solidFill>
                  </a:rPr>
                  <a:t>Inserimento dati  rappresentante in rubrica soggetti </a:t>
                </a:r>
                <a:endParaRPr lang="it-IT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24" name="Connettore 1 32">
                <a:extLst>
                  <a:ext uri="{FF2B5EF4-FFF2-40B4-BE49-F238E27FC236}">
                    <a16:creationId xmlns:a16="http://schemas.microsoft.com/office/drawing/2014/main" id="{74E46B61-54A3-BEB4-C352-622CEE5A07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1534" y="2293272"/>
                <a:ext cx="130704" cy="1229702"/>
              </a:xfrm>
              <a:prstGeom prst="line">
                <a:avLst/>
              </a:prstGeom>
              <a:ln w="158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5" name="Ovale 24">
                <a:extLst>
                  <a:ext uri="{FF2B5EF4-FFF2-40B4-BE49-F238E27FC236}">
                    <a16:creationId xmlns:a16="http://schemas.microsoft.com/office/drawing/2014/main" id="{F3928B9A-3805-6B25-9046-A0A3C8DD5309}"/>
                  </a:ext>
                </a:extLst>
              </p:cNvPr>
              <p:cNvSpPr/>
              <p:nvPr/>
            </p:nvSpPr>
            <p:spPr>
              <a:xfrm>
                <a:off x="2086396" y="3487087"/>
                <a:ext cx="1621347" cy="467014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hangingPunct="0"/>
                <a:endParaRPr lang="it-IT" sz="11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CE2C256-4497-16F8-5ECE-047621CFAEE3}"/>
              </a:ext>
            </a:extLst>
          </p:cNvPr>
          <p:cNvSpPr txBox="1"/>
          <p:nvPr/>
        </p:nvSpPr>
        <p:spPr>
          <a:xfrm>
            <a:off x="-115855" y="3872700"/>
            <a:ext cx="7093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hangingPunct="0"/>
            <a:r>
              <a:rPr lang="it-IT" sz="1400" dirty="0">
                <a:solidFill>
                  <a:srgbClr val="C00000"/>
                </a:solidFill>
              </a:rPr>
              <a:t>Dati del rappresentante</a:t>
            </a:r>
          </a:p>
        </p:txBody>
      </p:sp>
    </p:spTree>
    <p:extLst>
      <p:ext uri="{BB962C8B-B14F-4D97-AF65-F5344CB8AC3E}">
        <p14:creationId xmlns:p14="http://schemas.microsoft.com/office/powerpoint/2010/main" val="3755711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717</Words>
  <Application>Microsoft Office PowerPoint</Application>
  <PresentationFormat>Widescreen</PresentationFormat>
  <Paragraphs>121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Tema di Office</vt:lpstr>
      <vt:lpstr>MUDE open Rubrica soggetti</vt:lpstr>
      <vt:lpstr>Rubrica soggetti</vt:lpstr>
      <vt:lpstr>Inserimento di un nuovo soggetto - Persona fisica</vt:lpstr>
      <vt:lpstr>Inserisci soggetto giuridico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Livio Mandrile</dc:creator>
  <cp:lastModifiedBy>GRIFFA Silvana 625</cp:lastModifiedBy>
  <cp:revision>3</cp:revision>
  <cp:lastPrinted>2023-04-03T13:16:16Z</cp:lastPrinted>
  <dcterms:created xsi:type="dcterms:W3CDTF">2023-03-27T15:02:45Z</dcterms:created>
  <dcterms:modified xsi:type="dcterms:W3CDTF">2023-11-28T10:11:37Z</dcterms:modified>
</cp:coreProperties>
</file>